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9" r:id="rId3"/>
    <p:sldId id="260" r:id="rId4"/>
    <p:sldId id="298" r:id="rId5"/>
    <p:sldId id="297" r:id="rId6"/>
    <p:sldId id="299" r:id="rId7"/>
    <p:sldId id="300" r:id="rId8"/>
    <p:sldId id="257" r:id="rId9"/>
    <p:sldId id="301" r:id="rId10"/>
    <p:sldId id="302" r:id="rId11"/>
    <p:sldId id="303" r:id="rId12"/>
    <p:sldId id="304" r:id="rId13"/>
    <p:sldId id="263" r:id="rId14"/>
    <p:sldId id="258" r:id="rId15"/>
    <p:sldId id="268" r:id="rId16"/>
  </p:sldIdLst>
  <p:sldSz cx="9144000" cy="5143500" type="screen16x9"/>
  <p:notesSz cx="6858000" cy="9144000"/>
  <p:embeddedFontLst>
    <p:embeddedFont>
      <p:font typeface="Bakbak One" pitchFamily="2" charset="77"/>
      <p:regular r:id="rId18"/>
    </p:embeddedFont>
    <p:embeddedFont>
      <p:font typeface="Cabin" pitchFamily="2" charset="77"/>
      <p:regular r:id="rId19"/>
      <p:bold r:id="rId20"/>
      <p:italic r:id="rId21"/>
      <p:boldItalic r:id="rId22"/>
    </p:embeddedFont>
    <p:embeddedFont>
      <p:font typeface="Dubai" panose="020B0503030403030204" pitchFamily="34" charset="-78"/>
      <p:regular r:id="rId23"/>
      <p:bold r:id="rId24"/>
    </p:embeddedFont>
    <p:embeddedFont>
      <p:font typeface="Jumble" panose="02000503000000020004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334"/>
    <a:srgbClr val="4E7471"/>
    <a:srgbClr val="000000"/>
    <a:srgbClr val="595648"/>
    <a:srgbClr val="757160"/>
    <a:srgbClr val="5F563C"/>
    <a:srgbClr val="756B4B"/>
    <a:srgbClr val="5D5C47"/>
    <a:srgbClr val="737158"/>
    <a:srgbClr val="5F6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63A749-CBE4-4538-812F-7780E7B33D99}">
  <a:tblStyle styleId="{4763A749-CBE4-4538-812F-7780E7B33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8269C5-E410-413C-B67C-623CE8A0A9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6"/>
    <p:restoredTop sz="94657"/>
  </p:normalViewPr>
  <p:slideViewPr>
    <p:cSldViewPr snapToGrid="0">
      <p:cViewPr>
        <p:scale>
          <a:sx n="170" d="100"/>
          <a:sy n="170" d="100"/>
        </p:scale>
        <p:origin x="102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10ce8df1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10ce8df1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0ce8df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0ce8df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2D22676-83D0-8579-FBD4-F52FAB14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0ce8df18_0_59:notes">
            <a:extLst>
              <a:ext uri="{FF2B5EF4-FFF2-40B4-BE49-F238E27FC236}">
                <a16:creationId xmlns:a16="http://schemas.microsoft.com/office/drawing/2014/main" id="{7C4F7514-5B54-9ACE-50EB-E31DDD617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0ce8df18_0_59:notes">
            <a:extLst>
              <a:ext uri="{FF2B5EF4-FFF2-40B4-BE49-F238E27FC236}">
                <a16:creationId xmlns:a16="http://schemas.microsoft.com/office/drawing/2014/main" id="{15C074AF-58FB-7522-BE19-34D5FA761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15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0fd1307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0fd1307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DA0593D6-1094-119C-AA26-FA801742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0ce8df18_0_59:notes">
            <a:extLst>
              <a:ext uri="{FF2B5EF4-FFF2-40B4-BE49-F238E27FC236}">
                <a16:creationId xmlns:a16="http://schemas.microsoft.com/office/drawing/2014/main" id="{3F836488-00C0-97D5-D0AC-C01BDED68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0ce8df18_0_59:notes">
            <a:extLst>
              <a:ext uri="{FF2B5EF4-FFF2-40B4-BE49-F238E27FC236}">
                <a16:creationId xmlns:a16="http://schemas.microsoft.com/office/drawing/2014/main" id="{ED5E883B-A1B0-3884-74F8-5C46B881F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505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3A0CE696-2648-004C-B26F-65D382D6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0ce8df18_0_59:notes">
            <a:extLst>
              <a:ext uri="{FF2B5EF4-FFF2-40B4-BE49-F238E27FC236}">
                <a16:creationId xmlns:a16="http://schemas.microsoft.com/office/drawing/2014/main" id="{32BF6F84-5740-E037-9DA1-E1088BB21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0ce8df18_0_59:notes">
            <a:extLst>
              <a:ext uri="{FF2B5EF4-FFF2-40B4-BE49-F238E27FC236}">
                <a16:creationId xmlns:a16="http://schemas.microsoft.com/office/drawing/2014/main" id="{18AE7C68-3235-99E7-9BC1-5A999E46D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08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10ce8df1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10ce8df1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68850" y="2211414"/>
            <a:ext cx="4434900" cy="1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 amt="30000"/>
          </a:blip>
          <a:srcRect t="10769" b="496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08" name="Google Shape;108;p1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17600" y="39716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34" name="Google Shape;134;p2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229023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1229023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4720277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1229023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4720277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1229023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7"/>
          </p:nvPr>
        </p:nvSpPr>
        <p:spPr>
          <a:xfrm>
            <a:off x="4720276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8"/>
          </p:nvPr>
        </p:nvSpPr>
        <p:spPr>
          <a:xfrm>
            <a:off x="4720276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t="9204" b="6113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1" name="Google Shape;41;p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925" y="2026625"/>
            <a:ext cx="44982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 rot="10800000" flipH="1"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3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75" name="Google Shape;75;p13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3"/>
          <p:cNvSpPr txBox="1">
            <a:spLocks noGrp="1"/>
          </p:cNvSpPr>
          <p:nvPr>
            <p:ph type="title" hasCustomPrompt="1"/>
          </p:nvPr>
        </p:nvSpPr>
        <p:spPr>
          <a:xfrm>
            <a:off x="351887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4816022" y="14925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351887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816022" y="3281900"/>
            <a:ext cx="809100" cy="593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092172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4816025" y="2090450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7"/>
          </p:nvPr>
        </p:nvSpPr>
        <p:spPr>
          <a:xfrm>
            <a:off x="1092172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4816028" y="3896625"/>
            <a:ext cx="32358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6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C5AD4-6661-F4B3-C22D-794ABA7C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570" y="0"/>
            <a:ext cx="7730836" cy="5159045"/>
          </a:xfrm>
          <a:prstGeom prst="rect">
            <a:avLst/>
          </a:prstGeom>
        </p:spPr>
      </p:pic>
      <p:sp>
        <p:nvSpPr>
          <p:cNvPr id="185" name="Google Shape;185;p28"/>
          <p:cNvSpPr/>
          <p:nvPr/>
        </p:nvSpPr>
        <p:spPr>
          <a:xfrm rot="5400000">
            <a:off x="3166650" y="-822150"/>
            <a:ext cx="5155200" cy="6799500"/>
          </a:xfrm>
          <a:prstGeom prst="rect">
            <a:avLst/>
          </a:prstGeom>
          <a:gradFill>
            <a:gsLst>
              <a:gs pos="38000">
                <a:srgbClr val="757160"/>
              </a:gs>
              <a:gs pos="0">
                <a:srgbClr val="595648"/>
              </a:gs>
              <a:gs pos="66000">
                <a:srgbClr val="757160"/>
              </a:gs>
              <a:gs pos="100000">
                <a:schemeClr val="bg1">
                  <a:lumMod val="90000"/>
                  <a:lumOff val="10000"/>
                  <a:alpha val="0"/>
                </a:schemeClr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  <a:effectLst>
            <a:outerShdw blurRad="50800" dist="2054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rgbClr val="FAA334"/>
                </a:solidFill>
              </a:rPr>
              <a:t>Напред към индустрията</a:t>
            </a:r>
            <a:endParaRPr dirty="0">
              <a:solidFill>
                <a:srgbClr val="FAA334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3968850" y="3027172"/>
            <a:ext cx="4434900" cy="707041"/>
          </a:xfrm>
          <a:prstGeom prst="rect">
            <a:avLst/>
          </a:prstGeom>
          <a:effectLst>
            <a:outerShdw blurRad="84767" dist="38100" dir="8100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4900" dirty="0">
                <a:solidFill>
                  <a:schemeClr val="accent6">
                    <a:lumMod val="85000"/>
                  </a:schemeClr>
                </a:solidFill>
              </a:rPr>
              <a:t>Бизнес план</a:t>
            </a:r>
            <a:endParaRPr sz="15200" dirty="0">
              <a:solidFill>
                <a:schemeClr val="accent6">
                  <a:lumMod val="85000"/>
                </a:schemeClr>
              </a:solidFill>
            </a:endParaRPr>
          </a:p>
        </p:txBody>
      </p:sp>
      <p:pic>
        <p:nvPicPr>
          <p:cNvPr id="3" name="Picture 2" descr="A black background with blue and orange letters&#10;&#10;AI-generated content may be incorrect.">
            <a:extLst>
              <a:ext uri="{FF2B5EF4-FFF2-40B4-BE49-F238E27FC236}">
                <a16:creationId xmlns:a16="http://schemas.microsoft.com/office/drawing/2014/main" id="{9ABFCEAE-B10E-C53E-FDDB-9B7EABC8D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47" y="1631515"/>
            <a:ext cx="3678904" cy="1389808"/>
          </a:xfrm>
          <a:prstGeom prst="rect">
            <a:avLst/>
          </a:prstGeom>
          <a:effectLst>
            <a:outerShdw blurRad="78516" dist="40764" dir="8100000" algn="t" rotWithShape="0">
              <a:prstClr val="black">
                <a:alpha val="39761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78957-F446-C9C8-80D8-BCDDC847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9B6A5AD-494E-E4A8-DD72-51D8E3C2B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452" y="961213"/>
            <a:ext cx="4233095" cy="3221074"/>
          </a:xfrm>
        </p:spPr>
        <p:txBody>
          <a:bodyPr/>
          <a:lstStyle/>
          <a:p>
            <a:pPr>
              <a:buNone/>
            </a:pPr>
            <a:r>
              <a:rPr lang="bg-BG" sz="1800" b="1" i="0" u="none" strike="noStrike" dirty="0">
                <a:solidFill>
                  <a:schemeClr val="tx1"/>
                </a:solidFill>
                <a:effectLst/>
              </a:rPr>
              <a:t>🧑‍💻 Екип:</a:t>
            </a:r>
            <a:endParaRPr lang="bg-BG" sz="1800" b="1" i="0" u="none" strike="noStrike" dirty="0">
              <a:solidFill>
                <a:srgbClr val="FAA334"/>
              </a:solidFill>
              <a:effectLst/>
            </a:endParaRPr>
          </a:p>
          <a:p>
            <a:pPr>
              <a:spcAft>
                <a:spcPts val="600"/>
              </a:spcAft>
              <a:buNone/>
            </a:pP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6 </a:t>
            </a:r>
            <a:r>
              <a:rPr lang="bg-BG" b="1" dirty="0">
                <a:solidFill>
                  <a:schemeClr val="accent6">
                    <a:lumMod val="85000"/>
                  </a:schemeClr>
                </a:solidFill>
              </a:rPr>
              <a:t>участника</a:t>
            </a: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 – разделени по роли</a:t>
            </a:r>
            <a:r>
              <a:rPr lang="bg-BG" b="1" dirty="0">
                <a:solidFill>
                  <a:schemeClr val="accent6">
                    <a:lumMod val="85000"/>
                  </a:schemeClr>
                </a:solidFill>
              </a:rPr>
              <a:t>те</a:t>
            </a:r>
            <a:endParaRPr lang="bg-BG" b="1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rgbClr val="FAA334"/>
                </a:solidFill>
                <a:effectLst/>
              </a:rPr>
              <a:t>Frontend: 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3-</a:t>
            </a: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ма души (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React, HTML, CSS, Adobe XD)</a:t>
            </a:r>
          </a:p>
          <a:p>
            <a:pPr algn="l">
              <a:buNone/>
            </a:pPr>
            <a:r>
              <a:rPr lang="en-US" b="1" i="0" u="none" strike="noStrike" dirty="0">
                <a:solidFill>
                  <a:srgbClr val="FAA334"/>
                </a:solidFill>
                <a:effectLst/>
              </a:rPr>
              <a:t>Backend: 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2-</a:t>
            </a: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ма души (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Spring Boot, REST API, </a:t>
            </a:r>
            <a:r>
              <a:rPr lang="en-US" b="1" dirty="0">
                <a:solidFill>
                  <a:schemeClr val="accent6">
                    <a:lumMod val="85000"/>
                  </a:schemeClr>
                </a:solidFill>
              </a:rPr>
              <a:t>Postgre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SQL)</a:t>
            </a:r>
          </a:p>
          <a:p>
            <a:pPr algn="l">
              <a:buNone/>
            </a:pPr>
            <a:r>
              <a:rPr lang="en-US" b="1" i="0" u="none" strike="noStrike" dirty="0" err="1">
                <a:solidFill>
                  <a:srgbClr val="FAA334"/>
                </a:solidFill>
                <a:effectLst/>
              </a:rPr>
              <a:t>Fullstack</a:t>
            </a:r>
            <a:r>
              <a:rPr lang="bg-BG" b="1" i="0" u="none" strike="noStrike" dirty="0">
                <a:solidFill>
                  <a:srgbClr val="FAA334"/>
                </a:solidFill>
                <a:effectLst/>
              </a:rPr>
              <a:t>: </a:t>
            </a: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1 човек</a:t>
            </a:r>
          </a:p>
          <a:p>
            <a:pPr algn="l">
              <a:buNone/>
            </a:pPr>
            <a:endParaRPr lang="en-US" b="1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None/>
            </a:pPr>
            <a:endParaRPr lang="en-US" b="1" dirty="0">
              <a:solidFill>
                <a:schemeClr val="accent6">
                  <a:lumMod val="85000"/>
                </a:schemeClr>
              </a:solidFill>
            </a:endParaRPr>
          </a:p>
          <a:p>
            <a:pPr algn="l">
              <a:buNone/>
            </a:pPr>
            <a:endParaRPr lang="bg-BG" b="1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>
              <a:spcAft>
                <a:spcPts val="600"/>
              </a:spcAft>
              <a:buNone/>
            </a:pPr>
            <a:r>
              <a:rPr lang="bg-BG" sz="1800" b="1" i="0" u="none" strike="noStrike" dirty="0">
                <a:solidFill>
                  <a:schemeClr val="tx1"/>
                </a:solidFill>
                <a:effectLst/>
              </a:rPr>
              <a:t>⚙️ Технологии:</a:t>
            </a:r>
            <a:endParaRPr lang="bg-BG" sz="1800" b="1" i="0" u="none" strike="noStrike" dirty="0">
              <a:solidFill>
                <a:srgbClr val="FAA334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rgbClr val="FAA334"/>
                </a:solidFill>
                <a:effectLst/>
              </a:rPr>
              <a:t>Frontend: </a:t>
            </a:r>
            <a:r>
              <a:rPr lang="en-US" b="1" i="0" u="none" strike="noStrike" dirty="0" err="1">
                <a:solidFill>
                  <a:schemeClr val="accent6">
                    <a:lumMod val="85000"/>
                  </a:schemeClr>
                </a:solidFill>
                <a:effectLst/>
              </a:rPr>
              <a:t>React.js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, Axios, Tailwind CSS / CSS </a:t>
            </a: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модули</a:t>
            </a:r>
          </a:p>
          <a:p>
            <a:pPr algn="l">
              <a:buNone/>
            </a:pPr>
            <a:r>
              <a:rPr lang="en-US" b="1" i="0" u="none" strike="noStrike" dirty="0">
                <a:solidFill>
                  <a:srgbClr val="FAA334"/>
                </a:solidFill>
                <a:effectLst/>
              </a:rPr>
              <a:t>Backend: 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Java (Spring Boot), </a:t>
            </a:r>
            <a:r>
              <a:rPr lang="en-US" b="1" dirty="0">
                <a:solidFill>
                  <a:schemeClr val="accent6">
                    <a:lumMod val="85000"/>
                  </a:schemeClr>
                </a:solidFill>
              </a:rPr>
              <a:t>Postgre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SQL</a:t>
            </a:r>
          </a:p>
          <a:p>
            <a:pPr algn="l">
              <a:buNone/>
            </a:pPr>
            <a:r>
              <a:rPr lang="bg-BG" b="1" i="0" u="none" strike="noStrike" dirty="0">
                <a:solidFill>
                  <a:srgbClr val="FAA334"/>
                </a:solidFill>
                <a:effectLst/>
              </a:rPr>
              <a:t>Дизайн: </a:t>
            </a:r>
            <a:r>
              <a:rPr lang="en-US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Adobe XD</a:t>
            </a:r>
          </a:p>
        </p:txBody>
      </p:sp>
    </p:spTree>
    <p:extLst>
      <p:ext uri="{BB962C8B-B14F-4D97-AF65-F5344CB8AC3E}">
        <p14:creationId xmlns:p14="http://schemas.microsoft.com/office/powerpoint/2010/main" val="99422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FAE9AD4-829F-FC0A-8BF0-164E394B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>
            <a:extLst>
              <a:ext uri="{FF2B5EF4-FFF2-40B4-BE49-F238E27FC236}">
                <a16:creationId xmlns:a16="http://schemas.microsoft.com/office/drawing/2014/main" id="{DF423F6F-9FE4-C68D-CDF9-69617DD95B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24E65731-6584-7D37-6244-55BB67F5D022}"/>
              </a:ext>
            </a:extLst>
          </p:cNvPr>
          <p:cNvSpPr/>
          <p:nvPr/>
        </p:nvSpPr>
        <p:spPr>
          <a:xfrm rot="5400000" flipH="1" flipV="1">
            <a:off x="646679" y="-646680"/>
            <a:ext cx="5143500" cy="6436857"/>
          </a:xfrm>
          <a:prstGeom prst="rect">
            <a:avLst/>
          </a:prstGeom>
          <a:gradFill>
            <a:gsLst>
              <a:gs pos="0">
                <a:schemeClr val="lt1"/>
              </a:gs>
              <a:gs pos="54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198CEA45-D83A-0EDD-71E4-8446BAC3AB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46599"/>
            <a:ext cx="4448274" cy="179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bg-BG" dirty="0">
                <a:latin typeface="Jumble" panose="02000503000000020004" pitchFamily="2" charset="0"/>
              </a:rPr>
              <a:t>Дизайн и потребителско изживяване</a:t>
            </a:r>
            <a:endParaRPr dirty="0">
              <a:latin typeface="Jumble" panose="02000503000000020004" pitchFamily="2" charset="0"/>
            </a:endParaRPr>
          </a:p>
        </p:txBody>
      </p:sp>
      <p:sp>
        <p:nvSpPr>
          <p:cNvPr id="226" name="Google Shape;226;p32">
            <a:extLst>
              <a:ext uri="{FF2B5EF4-FFF2-40B4-BE49-F238E27FC236}">
                <a16:creationId xmlns:a16="http://schemas.microsoft.com/office/drawing/2014/main" id="{F2F1F8B0-585D-9B12-1C46-338984FFA7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3487" y="1504800"/>
            <a:ext cx="14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73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food website&#10;&#10;AI-generated content may be incorrect.">
            <a:extLst>
              <a:ext uri="{FF2B5EF4-FFF2-40B4-BE49-F238E27FC236}">
                <a16:creationId xmlns:a16="http://schemas.microsoft.com/office/drawing/2014/main" id="{839B0FF9-EA4F-245D-BEC8-6AE0262E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5" y="134911"/>
            <a:ext cx="5212463" cy="4873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883C5-60E8-8EBA-4446-B4B9C4825F47}"/>
              </a:ext>
            </a:extLst>
          </p:cNvPr>
          <p:cNvSpPr txBox="1"/>
          <p:nvPr/>
        </p:nvSpPr>
        <p:spPr>
          <a:xfrm>
            <a:off x="5583837" y="1609947"/>
            <a:ext cx="325286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bg-BG" sz="700" dirty="0">
              <a:cs typeface="Dubai" panose="020B0503030403030204" pitchFamily="34" charset="-78"/>
            </a:endParaRPr>
          </a:p>
          <a:p>
            <a:pPr algn="ctr"/>
            <a:r>
              <a:rPr kumimoji="0" lang="bg-BG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Интерфейсът е създаден с 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Adobe XD, </a:t>
            </a:r>
            <a:r>
              <a:rPr kumimoji="0" lang="bg-BG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базиран на модерни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UX </a:t>
            </a:r>
            <a:r>
              <a:rPr kumimoji="0" lang="bg-BG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принципи.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mble" panose="02000503000000020004" pitchFamily="2" charset="0"/>
              <a:cs typeface="Bakbak One"/>
              <a:sym typeface="Bakbak One"/>
            </a:endParaRPr>
          </a:p>
          <a:p>
            <a:pPr algn="ctr"/>
            <a:endParaRPr kumimoji="0" lang="bg-BG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mble" panose="02000503000000020004" pitchFamily="2" charset="0"/>
              <a:cs typeface="Bakbak One"/>
              <a:sym typeface="Bakbak One"/>
            </a:endParaRPr>
          </a:p>
          <a:p>
            <a:pPr algn="ctr"/>
            <a:r>
              <a:rPr kumimoji="0" lang="bg-BG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mble" panose="02000503000000020004" pitchFamily="2" charset="0"/>
                <a:cs typeface="Bakbak One"/>
                <a:sym typeface="Bakbak One"/>
              </a:rPr>
              <a:t>Използвани са икони, цветови теми и визуална йерархия, за да е ясно за всяка роля какво трябва да направи.</a:t>
            </a:r>
          </a:p>
        </p:txBody>
      </p:sp>
    </p:spTree>
    <p:extLst>
      <p:ext uri="{BB962C8B-B14F-4D97-AF65-F5344CB8AC3E}">
        <p14:creationId xmlns:p14="http://schemas.microsoft.com/office/powerpoint/2010/main" val="293547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subTitle" idx="1"/>
          </p:nvPr>
        </p:nvSpPr>
        <p:spPr>
          <a:xfrm>
            <a:off x="1229023" y="1615133"/>
            <a:ext cx="319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Пазарна ниша</a:t>
            </a:r>
            <a:endParaRPr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2"/>
          </p:nvPr>
        </p:nvSpPr>
        <p:spPr>
          <a:xfrm>
            <a:off x="1229023" y="2023733"/>
            <a:ext cx="3194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dirty="0"/>
              <a:t>Студентски </a:t>
            </a:r>
            <a:r>
              <a:rPr lang="bg-BG" dirty="0" err="1"/>
              <a:t>кампуси</a:t>
            </a:r>
            <a:r>
              <a:rPr lang="bg-BG" dirty="0"/>
              <a:t>, университетски градове, квартали с ограничен достъп до доставки</a:t>
            </a:r>
            <a:endParaRPr lang="en-US" dirty="0"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3"/>
          </p:nvPr>
        </p:nvSpPr>
        <p:spPr>
          <a:xfrm>
            <a:off x="4720277" y="2023733"/>
            <a:ext cx="3194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dirty="0"/>
              <a:t>По-ниски комисиони от конкуренцията (примерно 5-10%). Лесна регистрация за доставчици. Фокус върху бърза доставка и локални партньори</a:t>
            </a:r>
          </a:p>
          <a:p>
            <a:pPr marL="0" indent="0"/>
            <a:endParaRPr lang="en-US"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6"/>
          </p:nvPr>
        </p:nvSpPr>
        <p:spPr>
          <a:xfrm>
            <a:off x="2737454" y="3106884"/>
            <a:ext cx="366909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bg-BG" dirty="0"/>
              <a:t>Потенциални партньори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4"/>
          </p:nvPr>
        </p:nvSpPr>
        <p:spPr>
          <a:xfrm>
            <a:off x="2974650" y="3591684"/>
            <a:ext cx="3194700" cy="583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bg-BG" dirty="0"/>
              <a:t>малки квартални ресторанти, студентски столове, хранителни бусчета</a:t>
            </a:r>
            <a:endParaRPr lang="en-US" dirty="0"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7"/>
          </p:nvPr>
        </p:nvSpPr>
        <p:spPr>
          <a:xfrm>
            <a:off x="4720276" y="1615133"/>
            <a:ext cx="319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Предимства</a:t>
            </a:r>
            <a:endParaRPr lang="en-US" dirty="0"/>
          </a:p>
        </p:txBody>
      </p:sp>
      <p:sp>
        <p:nvSpPr>
          <p:cNvPr id="8" name="Google Shape;207;p30">
            <a:extLst>
              <a:ext uri="{FF2B5EF4-FFF2-40B4-BE49-F238E27FC236}">
                <a16:creationId xmlns:a16="http://schemas.microsoft.com/office/drawing/2014/main" id="{84C2AB29-B8A7-2956-BC79-03B244F8258D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akbak One"/>
              <a:buNone/>
              <a:tabLst/>
              <a:defRPr/>
            </a:pPr>
            <a:r>
              <a:rPr kumimoji="0" lang="bg-BG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kbak One"/>
                <a:cs typeface="Bakbak One"/>
                <a:sym typeface="Bakbak One"/>
              </a:rPr>
              <a:t>Пазарна стратегия и ползи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kbak One"/>
              <a:cs typeface="Bakbak One"/>
              <a:sym typeface="Bakbak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1092172" y="1876038"/>
            <a:ext cx="3235800" cy="1046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/>
            <a:r>
              <a:rPr lang="bg-BG" sz="1800" dirty="0">
                <a:solidFill>
                  <a:schemeClr val="tx1"/>
                </a:solidFill>
              </a:rPr>
              <a:t>Модерна визия и </a:t>
            </a:r>
            <a:r>
              <a:rPr lang="en-US" sz="1800" dirty="0">
                <a:solidFill>
                  <a:schemeClr val="tx1"/>
                </a:solidFill>
              </a:rPr>
              <a:t>UX</a:t>
            </a:r>
          </a:p>
          <a:p>
            <a:pPr marL="0" indent="0" algn="r"/>
            <a:r>
              <a:rPr lang="bg-BG" sz="1800" dirty="0">
                <a:solidFill>
                  <a:schemeClr val="tx1"/>
                </a:solidFill>
              </a:rPr>
              <a:t>Добро разделение на роли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r"/>
            <a:r>
              <a:rPr lang="bg-BG" sz="1800" dirty="0">
                <a:solidFill>
                  <a:schemeClr val="tx1"/>
                </a:solidFill>
              </a:rPr>
              <a:t>Гъвкава архитектура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518872" y="1282638"/>
            <a:ext cx="80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2"/>
          </p:nvPr>
        </p:nvSpPr>
        <p:spPr>
          <a:xfrm>
            <a:off x="4816022" y="1282638"/>
            <a:ext cx="80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3"/>
          </p:nvPr>
        </p:nvSpPr>
        <p:spPr>
          <a:xfrm>
            <a:off x="3518872" y="3072038"/>
            <a:ext cx="80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4"/>
          </p:nvPr>
        </p:nvSpPr>
        <p:spPr>
          <a:xfrm>
            <a:off x="4816022" y="3072038"/>
            <a:ext cx="80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SWOT </a:t>
            </a:r>
            <a:r>
              <a:rPr lang="bg-BG" dirty="0"/>
              <a:t>анализ</a:t>
            </a:r>
            <a:endParaRPr lang="en-US" dirty="0"/>
          </a:p>
        </p:txBody>
      </p:sp>
      <p:sp>
        <p:nvSpPr>
          <p:cNvPr id="2" name="Google Shape;202;p30">
            <a:extLst>
              <a:ext uri="{FF2B5EF4-FFF2-40B4-BE49-F238E27FC236}">
                <a16:creationId xmlns:a16="http://schemas.microsoft.com/office/drawing/2014/main" id="{76D00A88-F20D-F8C1-DE84-33E3A32F8CFD}"/>
              </a:ext>
            </a:extLst>
          </p:cNvPr>
          <p:cNvSpPr txBox="1">
            <a:spLocks/>
          </p:cNvSpPr>
          <p:nvPr/>
        </p:nvSpPr>
        <p:spPr>
          <a:xfrm>
            <a:off x="4816022" y="1876038"/>
            <a:ext cx="3944314" cy="104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bg-BG" sz="1800" dirty="0">
                <a:solidFill>
                  <a:schemeClr val="tx1"/>
                </a:solidFill>
              </a:rPr>
              <a:t>Липса на реална инфраструктура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/>
            <a:r>
              <a:rPr lang="bg-BG" sz="1800" dirty="0">
                <a:solidFill>
                  <a:schemeClr val="tx1"/>
                </a:solidFill>
              </a:rPr>
              <a:t>Зависимост от доставчици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/>
            <a:r>
              <a:rPr lang="bg-BG" sz="1800" dirty="0">
                <a:solidFill>
                  <a:schemeClr val="tx1"/>
                </a:solidFill>
              </a:rPr>
              <a:t>Начален капитал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Google Shape;202;p30">
            <a:extLst>
              <a:ext uri="{FF2B5EF4-FFF2-40B4-BE49-F238E27FC236}">
                <a16:creationId xmlns:a16="http://schemas.microsoft.com/office/drawing/2014/main" id="{365BBC58-17F1-D6BA-2707-782FFD287DA4}"/>
              </a:ext>
            </a:extLst>
          </p:cNvPr>
          <p:cNvSpPr txBox="1">
            <a:spLocks/>
          </p:cNvSpPr>
          <p:nvPr/>
        </p:nvSpPr>
        <p:spPr>
          <a:xfrm>
            <a:off x="0" y="3665438"/>
            <a:ext cx="4327972" cy="7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r"/>
            <a:r>
              <a:rPr lang="bg-BG" sz="1800" dirty="0">
                <a:solidFill>
                  <a:schemeClr val="tx1"/>
                </a:solidFill>
              </a:rPr>
              <a:t>Пазарно навлизане в </a:t>
            </a:r>
            <a:r>
              <a:rPr lang="bg-BG" sz="1800" dirty="0" err="1">
                <a:solidFill>
                  <a:schemeClr val="tx1"/>
                </a:solidFill>
              </a:rPr>
              <a:t>кампуси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r"/>
            <a:r>
              <a:rPr lang="bg-BG" sz="1800" dirty="0">
                <a:solidFill>
                  <a:schemeClr val="tx1"/>
                </a:solidFill>
              </a:rPr>
              <a:t>Разширение към онлайн приложение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Google Shape;202;p30">
            <a:extLst>
              <a:ext uri="{FF2B5EF4-FFF2-40B4-BE49-F238E27FC236}">
                <a16:creationId xmlns:a16="http://schemas.microsoft.com/office/drawing/2014/main" id="{FF883529-751A-BB8F-5EEF-A77D62A97A5D}"/>
              </a:ext>
            </a:extLst>
          </p:cNvPr>
          <p:cNvSpPr txBox="1">
            <a:spLocks/>
          </p:cNvSpPr>
          <p:nvPr/>
        </p:nvSpPr>
        <p:spPr>
          <a:xfrm>
            <a:off x="4816022" y="3665438"/>
            <a:ext cx="3944314" cy="7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bg-BG" sz="1800" dirty="0">
                <a:solidFill>
                  <a:schemeClr val="tx1"/>
                </a:solidFill>
              </a:rPr>
              <a:t>Конкуренция от </a:t>
            </a:r>
            <a:r>
              <a:rPr lang="en-US" sz="1800" dirty="0" err="1">
                <a:solidFill>
                  <a:schemeClr val="tx1"/>
                </a:solidFill>
              </a:rPr>
              <a:t>Glovo</a:t>
            </a:r>
            <a:r>
              <a:rPr lang="en-US" sz="1800" dirty="0">
                <a:solidFill>
                  <a:schemeClr val="tx1"/>
                </a:solidFill>
              </a:rPr>
              <a:t>, Takeaway</a:t>
            </a:r>
            <a:endParaRPr lang="bg-BG" sz="1800" dirty="0">
              <a:solidFill>
                <a:schemeClr val="tx1"/>
              </a:solidFill>
            </a:endParaRPr>
          </a:p>
          <a:p>
            <a:pPr marL="0" indent="0"/>
            <a:r>
              <a:rPr lang="bg-BG" sz="1800" dirty="0">
                <a:solidFill>
                  <a:schemeClr val="tx1"/>
                </a:solidFill>
              </a:rPr>
              <a:t>Зависимост от локални ресторанти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ви за вниманието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"/>
          </p:nvPr>
        </p:nvSpPr>
        <p:spPr>
          <a:xfrm>
            <a:off x="717600" y="39716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Презентация, изготвена от Тодор Крушков.</a:t>
            </a:r>
            <a:endParaRPr dirty="0"/>
          </a:p>
        </p:txBody>
      </p:sp>
      <p:grpSp>
        <p:nvGrpSpPr>
          <p:cNvPr id="310" name="Google Shape;310;p40"/>
          <p:cNvGrpSpPr/>
          <p:nvPr/>
        </p:nvGrpSpPr>
        <p:grpSpPr>
          <a:xfrm>
            <a:off x="2846100" y="1237625"/>
            <a:ext cx="3451800" cy="2516100"/>
            <a:chOff x="2846100" y="1237625"/>
            <a:chExt cx="3451800" cy="2516100"/>
          </a:xfrm>
        </p:grpSpPr>
        <p:sp>
          <p:nvSpPr>
            <p:cNvPr id="311" name="Google Shape;311;p40"/>
            <p:cNvSpPr/>
            <p:nvPr/>
          </p:nvSpPr>
          <p:spPr>
            <a:xfrm>
              <a:off x="2846100" y="1237625"/>
              <a:ext cx="3451800" cy="2043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4201050" y="3281525"/>
              <a:ext cx="741900" cy="386100"/>
            </a:xfrm>
            <a:prstGeom prst="trapezoid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3976350" y="3667625"/>
              <a:ext cx="1191300" cy="8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2846100" y="2991150"/>
              <a:ext cx="3451800" cy="290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4274700" y="3093300"/>
              <a:ext cx="594600" cy="8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40"/>
          <p:cNvPicPr preferRelativeResize="0"/>
          <p:nvPr/>
        </p:nvPicPr>
        <p:blipFill>
          <a:blip r:embed="rId3"/>
          <a:srcRect l="226" r="816" b="10593"/>
          <a:stretch/>
        </p:blipFill>
        <p:spPr>
          <a:xfrm>
            <a:off x="2884591" y="1267099"/>
            <a:ext cx="3374818" cy="172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 rot="-5400000" flipH="1">
            <a:off x="773550" y="-773550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301796" y="1032932"/>
            <a:ext cx="5664184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Уеб приложение за доставка на храна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301795" y="1732482"/>
            <a:ext cx="5753707" cy="2935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AA334"/>
                </a:solidFill>
              </a:rPr>
              <a:t>ByteBites</a:t>
            </a:r>
            <a:r>
              <a:rPr lang="en-US" dirty="0"/>
              <a:t> </a:t>
            </a:r>
            <a:r>
              <a:rPr lang="bg-BG" dirty="0"/>
              <a:t>е платформа за поръчка и доставка на храна, която свързва клиенти, ресторанти и доставчици в една система. Приложението предлага: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/>
              <a:t>Вход и регистрация за три типа потребители: </a:t>
            </a:r>
            <a:r>
              <a:rPr lang="bg-BG" i="1" dirty="0"/>
              <a:t>потребител, доставчик на храна и собственик на ресторант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/>
              <a:t>Управление на ресторанти, продукти и фирми от служителите;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/>
              <a:t>Възможност клиентите да поръчват и да проследяват доставки;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Целта на </a:t>
            </a:r>
            <a:r>
              <a:rPr lang="en-US" b="1" dirty="0" err="1">
                <a:solidFill>
                  <a:srgbClr val="FAA334"/>
                </a:solidFill>
              </a:rPr>
              <a:t>ByteBites</a:t>
            </a:r>
            <a:r>
              <a:rPr lang="en-US" dirty="0"/>
              <a:t> </a:t>
            </a:r>
            <a:r>
              <a:rPr lang="bg-BG" dirty="0"/>
              <a:t>е да улесни процеса по поръчка и доставка на храна чрез ефективно управление и мотивация на всички участници.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 rot="5400000">
            <a:off x="3340650" y="-648150"/>
            <a:ext cx="5155200" cy="6451500"/>
          </a:xfrm>
          <a:prstGeom prst="rect">
            <a:avLst/>
          </a:prstGeom>
          <a:gradFill>
            <a:gsLst>
              <a:gs pos="0">
                <a:schemeClr val="lt1"/>
              </a:gs>
              <a:gs pos="54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4439950" y="2346600"/>
            <a:ext cx="470405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Анализ на целевата аудитория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title" idx="2"/>
          </p:nvPr>
        </p:nvSpPr>
        <p:spPr>
          <a:xfrm>
            <a:off x="6091325" y="1504800"/>
            <a:ext cx="14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4700A-7147-B1E1-A3B9-280439B4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6C9AD39-DF9E-657F-EDBA-967194C93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3715" y="1383997"/>
            <a:ext cx="4851927" cy="244164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Име: Женя, 19 г., студентка</a:t>
            </a:r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Нужда: Иска да поръча бързо и евтино храна до общежитието</a:t>
            </a:r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Характеристика: дигитално ориентирана, търси бързина, прозрачни цени, добра визуална презентация</a:t>
            </a:r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Поведение: прави поръчка през лаптопа си, използва промоции, често търси конкретна категория като пица или суши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751228-68E8-838D-DD01-34FE811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11297"/>
            <a:ext cx="7704000" cy="572700"/>
          </a:xfrm>
        </p:spPr>
        <p:txBody>
          <a:bodyPr/>
          <a:lstStyle/>
          <a:p>
            <a:pPr algn="r"/>
            <a:r>
              <a:rPr lang="bg-BG" dirty="0"/>
              <a:t>Потребител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ED257-536B-575F-B01B-44E36B97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" b="393"/>
          <a:stretch/>
        </p:blipFill>
        <p:spPr>
          <a:xfrm>
            <a:off x="528285" y="811297"/>
            <a:ext cx="3455430" cy="3520905"/>
          </a:xfrm>
          <a:prstGeom prst="roundRect">
            <a:avLst/>
          </a:prstGeom>
          <a:ln>
            <a:noFill/>
          </a:ln>
          <a:effectLst>
            <a:outerShdw blurRad="335187" sx="99000" sy="99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1850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41A22-144D-E282-29C7-E76E9A03B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4463820-50A1-69F0-6F54-7541844A4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858" y="1383997"/>
            <a:ext cx="4851927" cy="244164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Име: Кирил, 20 г., фрийлансър</a:t>
            </a:r>
            <a:endParaRPr lang="en-US" dirty="0"/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Нужда: Допълнителен доход с гъвкаво работно време</a:t>
            </a:r>
            <a:endParaRPr lang="en-US" dirty="0"/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Характеристика: мобилен, ориентиран към време и ефективност</a:t>
            </a:r>
            <a:endParaRPr lang="en-US" dirty="0"/>
          </a:p>
          <a:p>
            <a:pPr marL="152400" indent="0" algn="l"/>
            <a:endParaRPr lang="bg-B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bg-BG" dirty="0"/>
              <a:t>Поведение: влиза всеки ден в приложението, приема поръчки наблизо, нуждае се от навигация и статус на поръчките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72D99E-3D08-0C32-32E0-3AEC9A77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11297"/>
            <a:ext cx="7704000" cy="572700"/>
          </a:xfrm>
        </p:spPr>
        <p:txBody>
          <a:bodyPr/>
          <a:lstStyle/>
          <a:p>
            <a:pPr algn="l"/>
            <a:r>
              <a:rPr lang="bg-BG" dirty="0"/>
              <a:t>Доставчик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15A2A-40B6-583D-04C6-EE8F4D58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" r="-800"/>
          <a:stretch/>
        </p:blipFill>
        <p:spPr>
          <a:xfrm>
            <a:off x="5277785" y="811297"/>
            <a:ext cx="3455430" cy="3520905"/>
          </a:xfrm>
          <a:prstGeom prst="roundRect">
            <a:avLst/>
          </a:prstGeom>
          <a:ln>
            <a:noFill/>
          </a:ln>
          <a:effectLst>
            <a:outerShdw blurRad="335187" sx="99000" sy="99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453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5570-0030-6ED2-3D47-EDC44579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19EE373-05DA-7CCF-B908-6D4408B06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3715" y="1383997"/>
            <a:ext cx="4851927" cy="2441648"/>
          </a:xfrm>
        </p:spPr>
        <p:txBody>
          <a:bodyPr/>
          <a:lstStyle/>
          <a:p>
            <a:pPr algn="l">
              <a:buNone/>
            </a:pPr>
            <a:endParaRPr lang="bg-BG" b="1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Име:</a:t>
            </a:r>
            <a:r>
              <a:rPr lang="bg-BG" b="0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 Георги, 27 г., собственик на ресторант</a:t>
            </a:r>
          </a:p>
          <a:p>
            <a:pPr marL="152400" indent="0" algn="l"/>
            <a:endParaRPr lang="bg-BG" b="0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Нужда:</a:t>
            </a:r>
            <a:r>
              <a:rPr lang="bg-BG" b="0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 Да увеличи продажбите чрез онлайн платформа</a:t>
            </a:r>
          </a:p>
          <a:p>
            <a:pPr marL="152400" indent="0" algn="l"/>
            <a:endParaRPr lang="bg-BG" b="0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Характеристика:</a:t>
            </a:r>
            <a:r>
              <a:rPr lang="bg-BG" b="0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 прагматичен, иска лесна за използване администрация</a:t>
            </a:r>
          </a:p>
          <a:p>
            <a:pPr marL="152400" indent="0" algn="l"/>
            <a:endParaRPr lang="bg-BG" b="0" i="0" u="none" strike="noStrike" dirty="0">
              <a:solidFill>
                <a:schemeClr val="accent6">
                  <a:lumMod val="85000"/>
                </a:schemeClr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Поведение:</a:t>
            </a:r>
            <a:r>
              <a:rPr lang="bg-BG" b="0" i="0" u="none" strike="noStrike" dirty="0">
                <a:solidFill>
                  <a:schemeClr val="accent6">
                    <a:lumMod val="85000"/>
                  </a:schemeClr>
                </a:solidFill>
                <a:effectLst/>
              </a:rPr>
              <a:t> добавя ястия, следи поръчките, одобрява/отказва заявки, следи статистики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A00847-68B7-2E86-1F1E-60E4CA09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11297"/>
            <a:ext cx="7704000" cy="572700"/>
          </a:xfrm>
        </p:spPr>
        <p:txBody>
          <a:bodyPr/>
          <a:lstStyle/>
          <a:p>
            <a:pPr algn="r"/>
            <a:r>
              <a:rPr lang="bg-BG" dirty="0"/>
              <a:t>Собственик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EAAC8-A77C-C931-62F3-2553F143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" b="393"/>
          <a:stretch/>
        </p:blipFill>
        <p:spPr>
          <a:xfrm>
            <a:off x="528285" y="811297"/>
            <a:ext cx="3455430" cy="3520905"/>
          </a:xfrm>
          <a:prstGeom prst="roundRect">
            <a:avLst/>
          </a:prstGeom>
          <a:ln>
            <a:noFill/>
          </a:ln>
          <a:effectLst>
            <a:outerShdw blurRad="335187" sx="99000" sy="99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4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8912909-65D7-BBD0-1551-CB2AD162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>
            <a:extLst>
              <a:ext uri="{FF2B5EF4-FFF2-40B4-BE49-F238E27FC236}">
                <a16:creationId xmlns:a16="http://schemas.microsoft.com/office/drawing/2014/main" id="{F8BBE936-E981-EA42-B7DC-C8F7C39C19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4757C85B-95F5-7782-83E6-23665DC9F193}"/>
              </a:ext>
            </a:extLst>
          </p:cNvPr>
          <p:cNvSpPr/>
          <p:nvPr/>
        </p:nvSpPr>
        <p:spPr>
          <a:xfrm rot="5400000" flipH="1" flipV="1">
            <a:off x="646679" y="-646680"/>
            <a:ext cx="5143500" cy="6436857"/>
          </a:xfrm>
          <a:prstGeom prst="rect">
            <a:avLst/>
          </a:prstGeom>
          <a:gradFill>
            <a:gsLst>
              <a:gs pos="0">
                <a:schemeClr val="lt1"/>
              </a:gs>
              <a:gs pos="54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46FCF897-7436-8160-7E16-C850B9583F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46599"/>
            <a:ext cx="4448274" cy="179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Основни функционалности на системата</a:t>
            </a:r>
            <a:endParaRPr dirty="0"/>
          </a:p>
        </p:txBody>
      </p:sp>
      <p:sp>
        <p:nvSpPr>
          <p:cNvPr id="226" name="Google Shape;226;p32">
            <a:extLst>
              <a:ext uri="{FF2B5EF4-FFF2-40B4-BE49-F238E27FC236}">
                <a16:creationId xmlns:a16="http://schemas.microsoft.com/office/drawing/2014/main" id="{868A2735-0616-ED1D-1B31-023524BF8D1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3487" y="1504800"/>
            <a:ext cx="14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3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Функционалности</a:t>
            </a:r>
            <a:endParaRPr dirty="0"/>
          </a:p>
        </p:txBody>
      </p:sp>
      <p:graphicFrame>
        <p:nvGraphicFramePr>
          <p:cNvPr id="195" name="Google Shape;195;p29"/>
          <p:cNvGraphicFramePr/>
          <p:nvPr>
            <p:extLst>
              <p:ext uri="{D42A27DB-BD31-4B8C-83A1-F6EECF244321}">
                <p14:modId xmlns:p14="http://schemas.microsoft.com/office/powerpoint/2010/main" val="2283840859"/>
              </p:ext>
            </p:extLst>
          </p:nvPr>
        </p:nvGraphicFramePr>
        <p:xfrm>
          <a:off x="2058998" y="1396475"/>
          <a:ext cx="5026003" cy="3302000"/>
        </p:xfrm>
        <a:graphic>
          <a:graphicData uri="http://schemas.openxmlformats.org/drawingml/2006/table">
            <a:tbl>
              <a:tblPr>
                <a:noFill/>
                <a:tableStyleId>{4763A749-CBE4-4538-812F-7780E7B33D99}</a:tableStyleId>
              </a:tblPr>
              <a:tblGrid>
                <a:gridCol w="5026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Вход и регистрация (за 3 вида роли)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Разглеждане на ресторанти и менюта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Филтриране по категории (пица, суши, дюнери и др.)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Добавяне в количка и поръчка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Потвърждение на поръчка от ресторанта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Доставчик вижда налични поръчки и приема</a:t>
                      </a:r>
                      <a:endParaRPr sz="1000" b="1" dirty="0">
                        <a:solidFill>
                          <a:schemeClr val="accent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Проследяване на статус на поръчка: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Проверява се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→ </a:t>
                      </a: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Приготвя се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→ </a:t>
                      </a: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На път 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→</a:t>
                      </a: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Завършено</a:t>
                      </a:r>
                      <a:endParaRPr sz="1000" b="0" dirty="0">
                        <a:solidFill>
                          <a:schemeClr val="tx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4986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Профилни страници за всяка роля</a:t>
                      </a:r>
                      <a:endParaRPr sz="1000" b="0" dirty="0">
                        <a:solidFill>
                          <a:schemeClr val="tx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6072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Панел за добавяне/редакция на меню (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Owner)</a:t>
                      </a:r>
                      <a:endParaRPr sz="1000" b="0" dirty="0">
                        <a:solidFill>
                          <a:schemeClr val="tx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80915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Панел за приемане на поръчки (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Deliver)</a:t>
                      </a:r>
                      <a:endParaRPr sz="1000" b="0" dirty="0">
                        <a:solidFill>
                          <a:schemeClr val="tx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778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2E008545-83CC-C5FA-DD3C-DE2A25AE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>
            <a:extLst>
              <a:ext uri="{FF2B5EF4-FFF2-40B4-BE49-F238E27FC236}">
                <a16:creationId xmlns:a16="http://schemas.microsoft.com/office/drawing/2014/main" id="{52984A23-FFD0-F55D-F0C1-B499EE90BB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971346B2-DFA9-2090-67C1-B6B8B99200AB}"/>
              </a:ext>
            </a:extLst>
          </p:cNvPr>
          <p:cNvSpPr/>
          <p:nvPr/>
        </p:nvSpPr>
        <p:spPr>
          <a:xfrm rot="5400000">
            <a:off x="3340650" y="-648150"/>
            <a:ext cx="5155200" cy="6451500"/>
          </a:xfrm>
          <a:prstGeom prst="rect">
            <a:avLst/>
          </a:prstGeom>
          <a:gradFill>
            <a:gsLst>
              <a:gs pos="0">
                <a:schemeClr val="lt1"/>
              </a:gs>
              <a:gs pos="54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>
            <a:extLst>
              <a:ext uri="{FF2B5EF4-FFF2-40B4-BE49-F238E27FC236}">
                <a16:creationId xmlns:a16="http://schemas.microsoft.com/office/drawing/2014/main" id="{B715D620-8C8B-50EB-ACAD-654D34FC0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9950" y="2346600"/>
            <a:ext cx="470405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Екип и използвани технологии</a:t>
            </a:r>
            <a:endParaRPr dirty="0"/>
          </a:p>
        </p:txBody>
      </p:sp>
      <p:sp>
        <p:nvSpPr>
          <p:cNvPr id="226" name="Google Shape;226;p32">
            <a:extLst>
              <a:ext uri="{FF2B5EF4-FFF2-40B4-BE49-F238E27FC236}">
                <a16:creationId xmlns:a16="http://schemas.microsoft.com/office/drawing/2014/main" id="{A1890202-06EE-022D-BB6C-CC669855B6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91325" y="1504800"/>
            <a:ext cx="14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565447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Macintosh PowerPoint</Application>
  <PresentationFormat>On-screen Show (16:9)</PresentationFormat>
  <Paragraphs>96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Cabin</vt:lpstr>
      <vt:lpstr>Jumble</vt:lpstr>
      <vt:lpstr>Arial</vt:lpstr>
      <vt:lpstr>Bakbak One</vt:lpstr>
      <vt:lpstr>Dubai</vt:lpstr>
      <vt:lpstr>F&amp;B (Food &amp; Beverage) Business Plan by Slidesgo</vt:lpstr>
      <vt:lpstr>Бизнес план</vt:lpstr>
      <vt:lpstr>Уеб приложение за доставка на храна</vt:lpstr>
      <vt:lpstr>Анализ на целевата аудитория</vt:lpstr>
      <vt:lpstr>Потребител</vt:lpstr>
      <vt:lpstr>Доставчик</vt:lpstr>
      <vt:lpstr>Собственик</vt:lpstr>
      <vt:lpstr>Основни функционалности на системата</vt:lpstr>
      <vt:lpstr>Функционалности</vt:lpstr>
      <vt:lpstr>Екип и използвани технологии</vt:lpstr>
      <vt:lpstr>PowerPoint Presentation</vt:lpstr>
      <vt:lpstr>Дизайн и потребителско изживяване</vt:lpstr>
      <vt:lpstr>PowerPoint Presentation</vt:lpstr>
      <vt:lpstr>PowerPoint Presentation</vt:lpstr>
      <vt:lpstr>S</vt:lpstr>
      <vt:lpstr>Благодаря ви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Todor Krushkov</cp:lastModifiedBy>
  <cp:revision>1</cp:revision>
  <dcterms:modified xsi:type="dcterms:W3CDTF">2025-05-02T00:04:14Z</dcterms:modified>
</cp:coreProperties>
</file>